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2"/>
  </p:notesMasterIdLst>
  <p:sldIdLst>
    <p:sldId id="257" r:id="rId4"/>
    <p:sldId id="258" r:id="rId5"/>
    <p:sldId id="259" r:id="rId6"/>
    <p:sldId id="263" r:id="rId7"/>
    <p:sldId id="268" r:id="rId8"/>
    <p:sldId id="269" r:id="rId9"/>
    <p:sldId id="270" r:id="rId10"/>
    <p:sldId id="264" r:id="rId11"/>
    <p:sldId id="265" r:id="rId12"/>
    <p:sldId id="271" r:id="rId13"/>
    <p:sldId id="267" r:id="rId14"/>
    <p:sldId id="272" r:id="rId15"/>
    <p:sldId id="273" r:id="rId16"/>
    <p:sldId id="274" r:id="rId17"/>
    <p:sldId id="275" r:id="rId18"/>
    <p:sldId id="276" r:id="rId19"/>
    <p:sldId id="277" r:id="rId20"/>
    <p:sldId id="278" r:id="rId21"/>
  </p:sldIdLst>
  <p:sldSz cx="9144000" cy="5143500" type="screen16x9"/>
  <p:notesSz cx="6858000" cy="9144000"/>
  <p:embeddedFontLst>
    <p:embeddedFont>
      <p:font typeface="Arial Rounded MT Bold" panose="020F0704030504030204" pitchFamily="34" charset="0"/>
      <p:regular r:id="rId23"/>
    </p:embeddedFont>
    <p:embeddedFont>
      <p:font typeface="Bernard MT Condensed" panose="02050806060905020404" pitchFamily="18" charset="0"/>
      <p:regular r:id="rId24"/>
    </p:embeddedFont>
    <p:embeddedFont>
      <p:font typeface="Dosis" panose="020B0604020202020204" charset="0"/>
      <p:regular r:id="rId25"/>
      <p:bold r:id="rId26"/>
    </p:embeddedFont>
    <p:embeddedFont>
      <p:font typeface="Roboto" pitchFamily="2" charset="0"/>
      <p:regular r:id="rId27"/>
      <p:bold r:id="rId28"/>
      <p:italic r:id="rId29"/>
      <p:boldItalic r:id="rId30"/>
    </p:embeddedFont>
    <p:embeddedFont>
      <p:font typeface="Roboto Black" panose="020B0604020202020204" charset="0"/>
      <p:bold r:id="rId31"/>
      <p:boldItalic r:id="rId32"/>
    </p:embeddedFont>
    <p:embeddedFont>
      <p:font typeface="Roboto Thin"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lal, Samie" initials="BS" lastIdx="1" clrIdx="0">
    <p:extLst>
      <p:ext uri="{19B8F6BF-5375-455C-9EA6-DF929625EA0E}">
        <p15:presenceInfo xmlns:p15="http://schemas.microsoft.com/office/powerpoint/2012/main" userId="S-1-5-21-1755171044-1196322978-3702092025-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08" y="1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7T15:31:33.400"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2339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2105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453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4800" b="0" i="0" u="none" strike="noStrike" cap="none" dirty="0" err="1">
                <a:solidFill>
                  <a:schemeClr val="lt1"/>
                </a:solidFill>
                <a:latin typeface="Roboto Black"/>
                <a:ea typeface="Roboto Black"/>
                <a:cs typeface="Roboto Black"/>
                <a:sym typeface="Roboto Black"/>
              </a:rPr>
              <a:t>Warby</a:t>
            </a:r>
            <a:r>
              <a:rPr lang="en-US" sz="4800" b="0" i="0" u="none" strike="noStrike" cap="none" dirty="0">
                <a:solidFill>
                  <a:schemeClr val="lt1"/>
                </a:solidFill>
                <a:latin typeface="Roboto Black"/>
                <a:ea typeface="Roboto Black"/>
                <a:cs typeface="Roboto Black"/>
                <a:sym typeface="Roboto Black"/>
              </a:rPr>
              <a:t> Parker Funnel Analysis</a:t>
            </a:r>
            <a:endParaRPr sz="105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lang="en-US"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Samie Belal</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7/17/18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66D6-C6E4-49E3-98D7-E41DE6445997}"/>
              </a:ext>
            </a:extLst>
          </p:cNvPr>
          <p:cNvSpPr>
            <a:spLocks noGrp="1"/>
          </p:cNvSpPr>
          <p:nvPr>
            <p:ph type="title"/>
          </p:nvPr>
        </p:nvSpPr>
        <p:spPr/>
        <p:txBody>
          <a:bodyPr/>
          <a:lstStyle/>
          <a:p>
            <a:r>
              <a:rPr lang="en-US" b="1" u="sng" dirty="0"/>
              <a:t>Conversion Rates</a:t>
            </a:r>
          </a:p>
        </p:txBody>
      </p:sp>
      <p:sp>
        <p:nvSpPr>
          <p:cNvPr id="3" name="Text Placeholder 2">
            <a:extLst>
              <a:ext uri="{FF2B5EF4-FFF2-40B4-BE49-F238E27FC236}">
                <a16:creationId xmlns:a16="http://schemas.microsoft.com/office/drawing/2014/main" id="{8CDEF138-93DD-4058-B03B-EDD21E350AF6}"/>
              </a:ext>
            </a:extLst>
          </p:cNvPr>
          <p:cNvSpPr>
            <a:spLocks noGrp="1"/>
          </p:cNvSpPr>
          <p:nvPr>
            <p:ph type="body" idx="1"/>
          </p:nvPr>
        </p:nvSpPr>
        <p:spPr/>
        <p:txBody>
          <a:bodyPr/>
          <a:lstStyle/>
          <a:p>
            <a:pPr marL="114300" indent="0">
              <a:buNone/>
            </a:pPr>
            <a:endParaRPr lang="en-US" dirty="0"/>
          </a:p>
        </p:txBody>
      </p:sp>
      <p:sp>
        <p:nvSpPr>
          <p:cNvPr id="4" name="Rectangle 3">
            <a:extLst>
              <a:ext uri="{FF2B5EF4-FFF2-40B4-BE49-F238E27FC236}">
                <a16:creationId xmlns:a16="http://schemas.microsoft.com/office/drawing/2014/main" id="{D5421093-24F2-4F15-B7AB-28E2460589AD}"/>
              </a:ext>
            </a:extLst>
          </p:cNvPr>
          <p:cNvSpPr/>
          <p:nvPr/>
        </p:nvSpPr>
        <p:spPr>
          <a:xfrm>
            <a:off x="597408" y="2019433"/>
            <a:ext cx="1926336" cy="168248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Style Quiz </a:t>
            </a:r>
          </a:p>
        </p:txBody>
      </p:sp>
      <p:sp>
        <p:nvSpPr>
          <p:cNvPr id="7" name="Rectangle 6">
            <a:extLst>
              <a:ext uri="{FF2B5EF4-FFF2-40B4-BE49-F238E27FC236}">
                <a16:creationId xmlns:a16="http://schemas.microsoft.com/office/drawing/2014/main" id="{82B7880C-601C-4FE5-8C62-52A436A99C36}"/>
              </a:ext>
            </a:extLst>
          </p:cNvPr>
          <p:cNvSpPr/>
          <p:nvPr/>
        </p:nvSpPr>
        <p:spPr>
          <a:xfrm>
            <a:off x="3608832" y="2019433"/>
            <a:ext cx="1926336" cy="168248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Home Try-On</a:t>
            </a:r>
          </a:p>
        </p:txBody>
      </p:sp>
      <p:sp>
        <p:nvSpPr>
          <p:cNvPr id="9" name="Rectangle 8">
            <a:extLst>
              <a:ext uri="{FF2B5EF4-FFF2-40B4-BE49-F238E27FC236}">
                <a16:creationId xmlns:a16="http://schemas.microsoft.com/office/drawing/2014/main" id="{5A735707-9DBE-4D10-B779-B9C3C3EEDBA1}"/>
              </a:ext>
            </a:extLst>
          </p:cNvPr>
          <p:cNvSpPr/>
          <p:nvPr/>
        </p:nvSpPr>
        <p:spPr>
          <a:xfrm>
            <a:off x="6620256" y="2019433"/>
            <a:ext cx="1926336" cy="168248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ln w="6600">
                  <a:solidFill>
                    <a:schemeClr val="accent2"/>
                  </a:solidFill>
                  <a:prstDash val="solid"/>
                </a:ln>
                <a:solidFill>
                  <a:srgbClr val="FFFFFF"/>
                </a:solidFill>
                <a:effectLst>
                  <a:outerShdw dist="38100" dir="2700000" algn="tl" rotWithShape="0">
                    <a:schemeClr val="accent2"/>
                  </a:outerShdw>
                </a:effectLst>
              </a:rPr>
              <a:t>Purchase</a:t>
            </a:r>
          </a:p>
        </p:txBody>
      </p:sp>
      <p:sp>
        <p:nvSpPr>
          <p:cNvPr id="18" name="Arrow: Curved Down 17">
            <a:extLst>
              <a:ext uri="{FF2B5EF4-FFF2-40B4-BE49-F238E27FC236}">
                <a16:creationId xmlns:a16="http://schemas.microsoft.com/office/drawing/2014/main" id="{2CDF0CD0-DE66-4F5E-9DEA-9FEA338CAC7A}"/>
              </a:ext>
            </a:extLst>
          </p:cNvPr>
          <p:cNvSpPr/>
          <p:nvPr/>
        </p:nvSpPr>
        <p:spPr>
          <a:xfrm>
            <a:off x="1560576" y="1328928"/>
            <a:ext cx="6169152" cy="597408"/>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C2F64896-9323-4B37-A7FB-9D9DC33CF348}"/>
              </a:ext>
            </a:extLst>
          </p:cNvPr>
          <p:cNvSpPr/>
          <p:nvPr/>
        </p:nvSpPr>
        <p:spPr>
          <a:xfrm flipV="1">
            <a:off x="1341120" y="3836072"/>
            <a:ext cx="2913888" cy="866958"/>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Arrow: Curved Down 19">
            <a:extLst>
              <a:ext uri="{FF2B5EF4-FFF2-40B4-BE49-F238E27FC236}">
                <a16:creationId xmlns:a16="http://schemas.microsoft.com/office/drawing/2014/main" id="{E2D47AB1-F830-40EF-A263-24766FAB48DB}"/>
              </a:ext>
            </a:extLst>
          </p:cNvPr>
          <p:cNvSpPr/>
          <p:nvPr/>
        </p:nvSpPr>
        <p:spPr>
          <a:xfrm flipV="1">
            <a:off x="5086710" y="3878370"/>
            <a:ext cx="2913888" cy="866958"/>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F19F8BF-AA7A-44B7-ACB5-57ECC84D1B24}"/>
              </a:ext>
            </a:extLst>
          </p:cNvPr>
          <p:cNvSpPr txBox="1"/>
          <p:nvPr/>
        </p:nvSpPr>
        <p:spPr>
          <a:xfrm>
            <a:off x="2188464" y="3836072"/>
            <a:ext cx="1219200" cy="830997"/>
          </a:xfrm>
          <a:prstGeom prst="rect">
            <a:avLst/>
          </a:prstGeom>
          <a:noFill/>
        </p:spPr>
        <p:txBody>
          <a:bodyPr wrap="square" rtlCol="0">
            <a:spAutoFit/>
          </a:bodyPr>
          <a:lstStyle/>
          <a:p>
            <a:pPr algn="ctr"/>
            <a:r>
              <a:rPr lang="en-US" sz="2400" dirty="0">
                <a:latin typeface="Bernard MT Condensed" panose="02050806060905020404" pitchFamily="18" charset="0"/>
              </a:rPr>
              <a:t>75%</a:t>
            </a:r>
          </a:p>
          <a:p>
            <a:pPr algn="ctr"/>
            <a:r>
              <a:rPr lang="en-US" sz="1200" dirty="0">
                <a:latin typeface="Arial Rounded MT Bold" panose="020F0704030504030204" pitchFamily="34" charset="0"/>
              </a:rPr>
              <a:t>Quiz to Home Conversion</a:t>
            </a:r>
          </a:p>
        </p:txBody>
      </p:sp>
      <p:sp>
        <p:nvSpPr>
          <p:cNvPr id="22" name="TextBox 21">
            <a:extLst>
              <a:ext uri="{FF2B5EF4-FFF2-40B4-BE49-F238E27FC236}">
                <a16:creationId xmlns:a16="http://schemas.microsoft.com/office/drawing/2014/main" id="{7E5F09C8-5048-4E4B-ADF1-C2A714E046DC}"/>
              </a:ext>
            </a:extLst>
          </p:cNvPr>
          <p:cNvSpPr txBox="1"/>
          <p:nvPr/>
        </p:nvSpPr>
        <p:spPr>
          <a:xfrm>
            <a:off x="5736338" y="3784426"/>
            <a:ext cx="1609342" cy="830997"/>
          </a:xfrm>
          <a:prstGeom prst="rect">
            <a:avLst/>
          </a:prstGeom>
          <a:noFill/>
        </p:spPr>
        <p:txBody>
          <a:bodyPr wrap="square" rtlCol="0">
            <a:spAutoFit/>
          </a:bodyPr>
          <a:lstStyle/>
          <a:p>
            <a:pPr algn="ctr"/>
            <a:r>
              <a:rPr lang="en-US" sz="2400" dirty="0">
                <a:latin typeface="Bernard MT Condensed" panose="02050806060905020404" pitchFamily="18" charset="0"/>
              </a:rPr>
              <a:t>66%</a:t>
            </a:r>
          </a:p>
          <a:p>
            <a:pPr algn="ctr"/>
            <a:r>
              <a:rPr lang="en-US" sz="1200" dirty="0">
                <a:latin typeface="Arial Rounded MT Bold" panose="020F0704030504030204" pitchFamily="34" charset="0"/>
              </a:rPr>
              <a:t>Home to Purchase Conversion</a:t>
            </a:r>
          </a:p>
        </p:txBody>
      </p:sp>
      <p:sp>
        <p:nvSpPr>
          <p:cNvPr id="24" name="TextBox 23">
            <a:extLst>
              <a:ext uri="{FF2B5EF4-FFF2-40B4-BE49-F238E27FC236}">
                <a16:creationId xmlns:a16="http://schemas.microsoft.com/office/drawing/2014/main" id="{F28700A2-02F9-42EA-9DD0-EC4434FD6CE0}"/>
              </a:ext>
            </a:extLst>
          </p:cNvPr>
          <p:cNvSpPr txBox="1"/>
          <p:nvPr/>
        </p:nvSpPr>
        <p:spPr>
          <a:xfrm>
            <a:off x="3843527" y="1054281"/>
            <a:ext cx="1603250" cy="830997"/>
          </a:xfrm>
          <a:prstGeom prst="rect">
            <a:avLst/>
          </a:prstGeom>
          <a:noFill/>
        </p:spPr>
        <p:txBody>
          <a:bodyPr wrap="square" rtlCol="0">
            <a:spAutoFit/>
          </a:bodyPr>
          <a:lstStyle/>
          <a:p>
            <a:pPr algn="ctr"/>
            <a:r>
              <a:rPr lang="en-US" sz="2400" dirty="0">
                <a:latin typeface="Bernard MT Condensed" panose="02050806060905020404" pitchFamily="18" charset="0"/>
              </a:rPr>
              <a:t>49.5%</a:t>
            </a:r>
          </a:p>
          <a:p>
            <a:pPr algn="ctr"/>
            <a:r>
              <a:rPr lang="en-US" sz="1200" dirty="0">
                <a:latin typeface="Arial Rounded MT Bold" panose="020F0704030504030204" pitchFamily="34" charset="0"/>
              </a:rPr>
              <a:t>Total</a:t>
            </a:r>
          </a:p>
          <a:p>
            <a:pPr algn="ctr"/>
            <a:r>
              <a:rPr lang="en-US" sz="1200" dirty="0">
                <a:latin typeface="Arial Rounded MT Bold" panose="020F0704030504030204" pitchFamily="34" charset="0"/>
              </a:rPr>
              <a:t>Conversion</a:t>
            </a:r>
          </a:p>
        </p:txBody>
      </p:sp>
    </p:spTree>
    <p:extLst>
      <p:ext uri="{BB962C8B-B14F-4D97-AF65-F5344CB8AC3E}">
        <p14:creationId xmlns:p14="http://schemas.microsoft.com/office/powerpoint/2010/main" val="393553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C24E-8D25-4C68-86E0-83A50A561DCF}"/>
              </a:ext>
            </a:extLst>
          </p:cNvPr>
          <p:cNvSpPr>
            <a:spLocks noGrp="1"/>
          </p:cNvSpPr>
          <p:nvPr>
            <p:ph type="title"/>
          </p:nvPr>
        </p:nvSpPr>
        <p:spPr/>
        <p:txBody>
          <a:bodyPr/>
          <a:lstStyle/>
          <a:p>
            <a:r>
              <a:rPr lang="en-US" dirty="0"/>
              <a:t>Consumers who took 5 pairs of glasses had a higher chance of purchasing a pair of glasses than those who opted to take only 3 pairs of glasses (A/B Test)</a:t>
            </a:r>
            <a:br>
              <a:rPr lang="en-US" dirty="0"/>
            </a:br>
            <a:endParaRPr lang="en-US" dirty="0"/>
          </a:p>
        </p:txBody>
      </p:sp>
      <p:sp>
        <p:nvSpPr>
          <p:cNvPr id="3" name="Text Placeholder 2">
            <a:extLst>
              <a:ext uri="{FF2B5EF4-FFF2-40B4-BE49-F238E27FC236}">
                <a16:creationId xmlns:a16="http://schemas.microsoft.com/office/drawing/2014/main" id="{682F7C0D-31DE-4139-ADC5-0D67A55D8FA9}"/>
              </a:ext>
            </a:extLst>
          </p:cNvPr>
          <p:cNvSpPr>
            <a:spLocks noGrp="1"/>
          </p:cNvSpPr>
          <p:nvPr>
            <p:ph type="body" idx="1"/>
          </p:nvPr>
        </p:nvSpPr>
        <p:spPr>
          <a:xfrm>
            <a:off x="311701" y="2042491"/>
            <a:ext cx="3999900" cy="3416400"/>
          </a:xfrm>
        </p:spPr>
        <p:txBody>
          <a:bodyPr/>
          <a:lstStyle/>
          <a:p>
            <a:r>
              <a:rPr lang="en-US" dirty="0"/>
              <a:t>Almost 79% of consumers ended up purchasing a pair of glasses when they took 5 pairs</a:t>
            </a:r>
          </a:p>
        </p:txBody>
      </p:sp>
      <p:sp>
        <p:nvSpPr>
          <p:cNvPr id="4" name="Text Placeholder 3">
            <a:extLst>
              <a:ext uri="{FF2B5EF4-FFF2-40B4-BE49-F238E27FC236}">
                <a16:creationId xmlns:a16="http://schemas.microsoft.com/office/drawing/2014/main" id="{3A89F929-CBF7-4E9C-935E-CCCD99D6F8CA}"/>
              </a:ext>
            </a:extLst>
          </p:cNvPr>
          <p:cNvSpPr>
            <a:spLocks noGrp="1"/>
          </p:cNvSpPr>
          <p:nvPr>
            <p:ph type="body" idx="2"/>
          </p:nvPr>
        </p:nvSpPr>
        <p:spPr>
          <a:xfrm>
            <a:off x="4832399" y="2042491"/>
            <a:ext cx="3999900" cy="3416400"/>
          </a:xfrm>
        </p:spPr>
        <p:txBody>
          <a:bodyPr/>
          <a:lstStyle/>
          <a:p>
            <a:r>
              <a:rPr lang="en-US" dirty="0"/>
              <a:t>Only 53% of consumers bought a pair of glasses when they took 3 pairs of glasses</a:t>
            </a:r>
          </a:p>
        </p:txBody>
      </p:sp>
      <p:pic>
        <p:nvPicPr>
          <p:cNvPr id="6" name="Picture 5">
            <a:extLst>
              <a:ext uri="{FF2B5EF4-FFF2-40B4-BE49-F238E27FC236}">
                <a16:creationId xmlns:a16="http://schemas.microsoft.com/office/drawing/2014/main" id="{58B9A31C-240F-44DD-8A5B-F2F4E8160F09}"/>
              </a:ext>
            </a:extLst>
          </p:cNvPr>
          <p:cNvPicPr>
            <a:picLocks noChangeAspect="1"/>
          </p:cNvPicPr>
          <p:nvPr/>
        </p:nvPicPr>
        <p:blipFill>
          <a:blip r:embed="rId2"/>
          <a:stretch>
            <a:fillRect/>
          </a:stretch>
        </p:blipFill>
        <p:spPr>
          <a:xfrm>
            <a:off x="1099600" y="2979058"/>
            <a:ext cx="2238687" cy="1543265"/>
          </a:xfrm>
          <a:prstGeom prst="rect">
            <a:avLst/>
          </a:prstGeom>
        </p:spPr>
      </p:pic>
      <p:pic>
        <p:nvPicPr>
          <p:cNvPr id="8" name="Picture 7">
            <a:extLst>
              <a:ext uri="{FF2B5EF4-FFF2-40B4-BE49-F238E27FC236}">
                <a16:creationId xmlns:a16="http://schemas.microsoft.com/office/drawing/2014/main" id="{212115D0-E2EC-4BD3-ACB2-59F1E8F6294D}"/>
              </a:ext>
            </a:extLst>
          </p:cNvPr>
          <p:cNvPicPr>
            <a:picLocks noChangeAspect="1"/>
          </p:cNvPicPr>
          <p:nvPr/>
        </p:nvPicPr>
        <p:blipFill>
          <a:blip r:embed="rId3"/>
          <a:stretch>
            <a:fillRect/>
          </a:stretch>
        </p:blipFill>
        <p:spPr>
          <a:xfrm>
            <a:off x="5982693" y="2979058"/>
            <a:ext cx="2152950" cy="1400370"/>
          </a:xfrm>
          <a:prstGeom prst="rect">
            <a:avLst/>
          </a:prstGeom>
        </p:spPr>
      </p:pic>
    </p:spTree>
    <p:extLst>
      <p:ext uri="{BB962C8B-B14F-4D97-AF65-F5344CB8AC3E}">
        <p14:creationId xmlns:p14="http://schemas.microsoft.com/office/powerpoint/2010/main" val="2521119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A357-2A71-418D-86B1-385AEA86ABA2}"/>
              </a:ext>
            </a:extLst>
          </p:cNvPr>
          <p:cNvSpPr>
            <a:spLocks noGrp="1"/>
          </p:cNvSpPr>
          <p:nvPr>
            <p:ph type="title"/>
          </p:nvPr>
        </p:nvSpPr>
        <p:spPr/>
        <p:txBody>
          <a:bodyPr/>
          <a:lstStyle/>
          <a:p>
            <a:r>
              <a:rPr lang="en-US" u="sng" dirty="0"/>
              <a:t>Recommendations </a:t>
            </a:r>
          </a:p>
        </p:txBody>
      </p:sp>
      <p:sp>
        <p:nvSpPr>
          <p:cNvPr id="3" name="Text Placeholder 2">
            <a:extLst>
              <a:ext uri="{FF2B5EF4-FFF2-40B4-BE49-F238E27FC236}">
                <a16:creationId xmlns:a16="http://schemas.microsoft.com/office/drawing/2014/main" id="{BB9E54C0-5C43-4CF9-B53E-69D243F78EC1}"/>
              </a:ext>
            </a:extLst>
          </p:cNvPr>
          <p:cNvSpPr>
            <a:spLocks noGrp="1"/>
          </p:cNvSpPr>
          <p:nvPr>
            <p:ph type="body" idx="1"/>
          </p:nvPr>
        </p:nvSpPr>
        <p:spPr/>
        <p:txBody>
          <a:bodyPr/>
          <a:lstStyle/>
          <a:p>
            <a:r>
              <a:rPr lang="en-US" dirty="0"/>
              <a:t>Switch the order of the questions to encourage a completion of the Quiz</a:t>
            </a:r>
          </a:p>
          <a:p>
            <a:pPr lvl="1"/>
            <a:r>
              <a:rPr lang="en-US" dirty="0"/>
              <a:t>Question 5 should be first and reworded to “Have you taken an eye exam in the past year?”</a:t>
            </a:r>
          </a:p>
          <a:p>
            <a:pPr lvl="1"/>
            <a:r>
              <a:rPr lang="en-US" dirty="0"/>
              <a:t>The rest of the questions can follow as normal</a:t>
            </a:r>
          </a:p>
          <a:p>
            <a:r>
              <a:rPr lang="en-US" dirty="0"/>
              <a:t>In order to make more consumers buy glasses, allow them to try 5 pairs of glasses</a:t>
            </a:r>
          </a:p>
          <a:p>
            <a:r>
              <a:rPr lang="en-US" dirty="0"/>
              <a:t>Based on the results of the survey, provide specific pairs of glasses they can buy. However, even after final recommendations are provided, allow customization of the final product to allow more personalization </a:t>
            </a:r>
          </a:p>
          <a:p>
            <a:endParaRPr lang="en-US" dirty="0"/>
          </a:p>
          <a:p>
            <a:pPr lvl="1"/>
            <a:endParaRPr lang="en-US" dirty="0"/>
          </a:p>
          <a:p>
            <a:pPr lvl="1"/>
            <a:endParaRPr lang="en-US" dirty="0"/>
          </a:p>
          <a:p>
            <a:pPr marL="596900" lvl="1" indent="0">
              <a:buNone/>
            </a:pPr>
            <a:endParaRPr lang="en-US" dirty="0"/>
          </a:p>
        </p:txBody>
      </p:sp>
    </p:spTree>
    <p:extLst>
      <p:ext uri="{BB962C8B-B14F-4D97-AF65-F5344CB8AC3E}">
        <p14:creationId xmlns:p14="http://schemas.microsoft.com/office/powerpoint/2010/main" val="61669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dirty="0">
                <a:solidFill>
                  <a:schemeClr val="lt1"/>
                </a:solidFill>
                <a:latin typeface="Roboto Black"/>
                <a:ea typeface="Roboto Black"/>
                <a:sym typeface="Roboto Black"/>
              </a:rPr>
              <a:t>SQL Data Used</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35448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68CC6-0069-42B1-9034-C5E80FFFE49D}"/>
              </a:ext>
            </a:extLst>
          </p:cNvPr>
          <p:cNvPicPr>
            <a:picLocks noChangeAspect="1"/>
          </p:cNvPicPr>
          <p:nvPr/>
        </p:nvPicPr>
        <p:blipFill>
          <a:blip r:embed="rId2"/>
          <a:stretch>
            <a:fillRect/>
          </a:stretch>
        </p:blipFill>
        <p:spPr>
          <a:xfrm>
            <a:off x="305814" y="990161"/>
            <a:ext cx="4582164" cy="3553321"/>
          </a:xfrm>
          <a:prstGeom prst="rect">
            <a:avLst/>
          </a:prstGeom>
        </p:spPr>
      </p:pic>
      <p:pic>
        <p:nvPicPr>
          <p:cNvPr id="5" name="Picture 4">
            <a:extLst>
              <a:ext uri="{FF2B5EF4-FFF2-40B4-BE49-F238E27FC236}">
                <a16:creationId xmlns:a16="http://schemas.microsoft.com/office/drawing/2014/main" id="{80216394-DF52-42C2-BCC7-643AC15DAC90}"/>
              </a:ext>
            </a:extLst>
          </p:cNvPr>
          <p:cNvPicPr>
            <a:picLocks noChangeAspect="1"/>
          </p:cNvPicPr>
          <p:nvPr/>
        </p:nvPicPr>
        <p:blipFill>
          <a:blip r:embed="rId3"/>
          <a:stretch>
            <a:fillRect/>
          </a:stretch>
        </p:blipFill>
        <p:spPr>
          <a:xfrm>
            <a:off x="5081886" y="990161"/>
            <a:ext cx="3905795" cy="1448002"/>
          </a:xfrm>
          <a:prstGeom prst="rect">
            <a:avLst/>
          </a:prstGeom>
        </p:spPr>
      </p:pic>
      <p:sp>
        <p:nvSpPr>
          <p:cNvPr id="6" name="Title 1">
            <a:extLst>
              <a:ext uri="{FF2B5EF4-FFF2-40B4-BE49-F238E27FC236}">
                <a16:creationId xmlns:a16="http://schemas.microsoft.com/office/drawing/2014/main" id="{D039F953-B2D3-4585-A6C8-86A687A78446}"/>
              </a:ext>
            </a:extLst>
          </p:cNvPr>
          <p:cNvSpPr txBox="1">
            <a:spLocks/>
          </p:cNvSpPr>
          <p:nvPr/>
        </p:nvSpPr>
        <p:spPr>
          <a:xfrm>
            <a:off x="64564" y="136740"/>
            <a:ext cx="8520600" cy="7725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t>Code</a:t>
            </a:r>
          </a:p>
        </p:txBody>
      </p:sp>
    </p:spTree>
    <p:extLst>
      <p:ext uri="{BB962C8B-B14F-4D97-AF65-F5344CB8AC3E}">
        <p14:creationId xmlns:p14="http://schemas.microsoft.com/office/powerpoint/2010/main" val="365621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A2A0-322B-4D7D-B0B1-0046A7A808EC}"/>
              </a:ext>
            </a:extLst>
          </p:cNvPr>
          <p:cNvSpPr>
            <a:spLocks noGrp="1"/>
          </p:cNvSpPr>
          <p:nvPr>
            <p:ph type="title"/>
          </p:nvPr>
        </p:nvSpPr>
        <p:spPr>
          <a:xfrm>
            <a:off x="64564" y="136740"/>
            <a:ext cx="8520600" cy="772594"/>
          </a:xfrm>
        </p:spPr>
        <p:txBody>
          <a:bodyPr/>
          <a:lstStyle/>
          <a:p>
            <a:r>
              <a:rPr lang="en-US" dirty="0"/>
              <a:t>Code cont.</a:t>
            </a:r>
          </a:p>
        </p:txBody>
      </p:sp>
      <p:pic>
        <p:nvPicPr>
          <p:cNvPr id="4" name="Picture 3">
            <a:extLst>
              <a:ext uri="{FF2B5EF4-FFF2-40B4-BE49-F238E27FC236}">
                <a16:creationId xmlns:a16="http://schemas.microsoft.com/office/drawing/2014/main" id="{B57FD699-EC07-45D8-897B-39224F004CA9}"/>
              </a:ext>
            </a:extLst>
          </p:cNvPr>
          <p:cNvPicPr>
            <a:picLocks noChangeAspect="1"/>
          </p:cNvPicPr>
          <p:nvPr/>
        </p:nvPicPr>
        <p:blipFill>
          <a:blip r:embed="rId2"/>
          <a:stretch>
            <a:fillRect/>
          </a:stretch>
        </p:blipFill>
        <p:spPr>
          <a:xfrm>
            <a:off x="205946" y="1591257"/>
            <a:ext cx="4219111" cy="1960986"/>
          </a:xfrm>
          <a:prstGeom prst="rect">
            <a:avLst/>
          </a:prstGeom>
        </p:spPr>
      </p:pic>
      <p:pic>
        <p:nvPicPr>
          <p:cNvPr id="6" name="Picture 5">
            <a:extLst>
              <a:ext uri="{FF2B5EF4-FFF2-40B4-BE49-F238E27FC236}">
                <a16:creationId xmlns:a16="http://schemas.microsoft.com/office/drawing/2014/main" id="{62B12762-AED6-4CF6-8E5B-93BFBA7FF08C}"/>
              </a:ext>
            </a:extLst>
          </p:cNvPr>
          <p:cNvPicPr>
            <a:picLocks noChangeAspect="1"/>
          </p:cNvPicPr>
          <p:nvPr/>
        </p:nvPicPr>
        <p:blipFill>
          <a:blip r:embed="rId3"/>
          <a:stretch>
            <a:fillRect/>
          </a:stretch>
        </p:blipFill>
        <p:spPr>
          <a:xfrm>
            <a:off x="5395865" y="1090698"/>
            <a:ext cx="3309433" cy="3916062"/>
          </a:xfrm>
          <a:prstGeom prst="rect">
            <a:avLst/>
          </a:prstGeom>
        </p:spPr>
      </p:pic>
    </p:spTree>
    <p:extLst>
      <p:ext uri="{BB962C8B-B14F-4D97-AF65-F5344CB8AC3E}">
        <p14:creationId xmlns:p14="http://schemas.microsoft.com/office/powerpoint/2010/main" val="2161456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9898A7-BF40-4839-B623-71BC548283B9}"/>
              </a:ext>
            </a:extLst>
          </p:cNvPr>
          <p:cNvPicPr>
            <a:picLocks noChangeAspect="1"/>
          </p:cNvPicPr>
          <p:nvPr/>
        </p:nvPicPr>
        <p:blipFill>
          <a:blip r:embed="rId2"/>
          <a:stretch>
            <a:fillRect/>
          </a:stretch>
        </p:blipFill>
        <p:spPr>
          <a:xfrm>
            <a:off x="175776" y="1180323"/>
            <a:ext cx="4848902" cy="3715268"/>
          </a:xfrm>
          <a:prstGeom prst="rect">
            <a:avLst/>
          </a:prstGeom>
        </p:spPr>
      </p:pic>
      <p:pic>
        <p:nvPicPr>
          <p:cNvPr id="6" name="Picture 5">
            <a:extLst>
              <a:ext uri="{FF2B5EF4-FFF2-40B4-BE49-F238E27FC236}">
                <a16:creationId xmlns:a16="http://schemas.microsoft.com/office/drawing/2014/main" id="{A0E2C62F-8C45-4164-A964-CA836FB0130B}"/>
              </a:ext>
            </a:extLst>
          </p:cNvPr>
          <p:cNvPicPr>
            <a:picLocks noChangeAspect="1"/>
          </p:cNvPicPr>
          <p:nvPr/>
        </p:nvPicPr>
        <p:blipFill>
          <a:blip r:embed="rId3"/>
          <a:stretch>
            <a:fillRect/>
          </a:stretch>
        </p:blipFill>
        <p:spPr>
          <a:xfrm>
            <a:off x="5224377" y="2479042"/>
            <a:ext cx="3743847" cy="457264"/>
          </a:xfrm>
          <a:prstGeom prst="rect">
            <a:avLst/>
          </a:prstGeom>
        </p:spPr>
      </p:pic>
      <p:sp>
        <p:nvSpPr>
          <p:cNvPr id="7" name="Title 1">
            <a:extLst>
              <a:ext uri="{FF2B5EF4-FFF2-40B4-BE49-F238E27FC236}">
                <a16:creationId xmlns:a16="http://schemas.microsoft.com/office/drawing/2014/main" id="{669656DE-990E-4BA3-8F33-B409785E48D9}"/>
              </a:ext>
            </a:extLst>
          </p:cNvPr>
          <p:cNvSpPr>
            <a:spLocks noGrp="1"/>
          </p:cNvSpPr>
          <p:nvPr>
            <p:ph type="title"/>
          </p:nvPr>
        </p:nvSpPr>
        <p:spPr>
          <a:xfrm>
            <a:off x="176213" y="247650"/>
            <a:ext cx="8520112" cy="841375"/>
          </a:xfrm>
        </p:spPr>
        <p:txBody>
          <a:bodyPr/>
          <a:lstStyle/>
          <a:p>
            <a:r>
              <a:rPr lang="en-US" dirty="0"/>
              <a:t>Code cont.</a:t>
            </a:r>
          </a:p>
        </p:txBody>
      </p:sp>
    </p:spTree>
    <p:extLst>
      <p:ext uri="{BB962C8B-B14F-4D97-AF65-F5344CB8AC3E}">
        <p14:creationId xmlns:p14="http://schemas.microsoft.com/office/powerpoint/2010/main" val="1716788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5643F8-FA53-4ADD-AEA4-81D1D7B798AA}"/>
              </a:ext>
            </a:extLst>
          </p:cNvPr>
          <p:cNvPicPr>
            <a:picLocks noChangeAspect="1"/>
          </p:cNvPicPr>
          <p:nvPr/>
        </p:nvPicPr>
        <p:blipFill>
          <a:blip r:embed="rId2"/>
          <a:stretch>
            <a:fillRect/>
          </a:stretch>
        </p:blipFill>
        <p:spPr>
          <a:xfrm>
            <a:off x="608511" y="1148404"/>
            <a:ext cx="3354290" cy="3796614"/>
          </a:xfrm>
          <a:prstGeom prst="rect">
            <a:avLst/>
          </a:prstGeom>
        </p:spPr>
      </p:pic>
      <p:pic>
        <p:nvPicPr>
          <p:cNvPr id="6" name="Picture 5">
            <a:extLst>
              <a:ext uri="{FF2B5EF4-FFF2-40B4-BE49-F238E27FC236}">
                <a16:creationId xmlns:a16="http://schemas.microsoft.com/office/drawing/2014/main" id="{D9E1475F-14FC-430A-898C-C226675FC928}"/>
              </a:ext>
            </a:extLst>
          </p:cNvPr>
          <p:cNvPicPr>
            <a:picLocks noChangeAspect="1"/>
          </p:cNvPicPr>
          <p:nvPr/>
        </p:nvPicPr>
        <p:blipFill>
          <a:blip r:embed="rId3"/>
          <a:stretch>
            <a:fillRect/>
          </a:stretch>
        </p:blipFill>
        <p:spPr>
          <a:xfrm>
            <a:off x="4217307" y="2455319"/>
            <a:ext cx="4780793" cy="841800"/>
          </a:xfrm>
          <a:prstGeom prst="rect">
            <a:avLst/>
          </a:prstGeom>
        </p:spPr>
      </p:pic>
      <p:sp>
        <p:nvSpPr>
          <p:cNvPr id="7" name="Title 1">
            <a:extLst>
              <a:ext uri="{FF2B5EF4-FFF2-40B4-BE49-F238E27FC236}">
                <a16:creationId xmlns:a16="http://schemas.microsoft.com/office/drawing/2014/main" id="{2CAC9B54-D2A0-4F17-B307-DB0E0A3AA451}"/>
              </a:ext>
            </a:extLst>
          </p:cNvPr>
          <p:cNvSpPr>
            <a:spLocks noGrp="1"/>
          </p:cNvSpPr>
          <p:nvPr>
            <p:ph type="title"/>
          </p:nvPr>
        </p:nvSpPr>
        <p:spPr>
          <a:xfrm>
            <a:off x="138113" y="198438"/>
            <a:ext cx="8521700" cy="841375"/>
          </a:xfrm>
        </p:spPr>
        <p:txBody>
          <a:bodyPr/>
          <a:lstStyle/>
          <a:p>
            <a:r>
              <a:rPr lang="en-US" dirty="0"/>
              <a:t>Code cont.</a:t>
            </a:r>
          </a:p>
        </p:txBody>
      </p:sp>
    </p:spTree>
    <p:extLst>
      <p:ext uri="{BB962C8B-B14F-4D97-AF65-F5344CB8AC3E}">
        <p14:creationId xmlns:p14="http://schemas.microsoft.com/office/powerpoint/2010/main" val="327988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6F1DD4-26D5-42B6-B680-6DA9AD507E1F}"/>
              </a:ext>
            </a:extLst>
          </p:cNvPr>
          <p:cNvPicPr>
            <a:picLocks noChangeAspect="1"/>
          </p:cNvPicPr>
          <p:nvPr/>
        </p:nvPicPr>
        <p:blipFill>
          <a:blip r:embed="rId2"/>
          <a:stretch>
            <a:fillRect/>
          </a:stretch>
        </p:blipFill>
        <p:spPr>
          <a:xfrm>
            <a:off x="200489" y="1463580"/>
            <a:ext cx="4429743" cy="733527"/>
          </a:xfrm>
          <a:prstGeom prst="rect">
            <a:avLst/>
          </a:prstGeom>
        </p:spPr>
      </p:pic>
      <p:pic>
        <p:nvPicPr>
          <p:cNvPr id="6" name="Picture 5">
            <a:extLst>
              <a:ext uri="{FF2B5EF4-FFF2-40B4-BE49-F238E27FC236}">
                <a16:creationId xmlns:a16="http://schemas.microsoft.com/office/drawing/2014/main" id="{8AEBCB19-CFB1-4FDD-BBAD-7A3041A65A62}"/>
              </a:ext>
            </a:extLst>
          </p:cNvPr>
          <p:cNvPicPr>
            <a:picLocks noChangeAspect="1"/>
          </p:cNvPicPr>
          <p:nvPr/>
        </p:nvPicPr>
        <p:blipFill>
          <a:blip r:embed="rId3"/>
          <a:stretch>
            <a:fillRect/>
          </a:stretch>
        </p:blipFill>
        <p:spPr>
          <a:xfrm>
            <a:off x="2967657" y="2701886"/>
            <a:ext cx="5877745" cy="1790950"/>
          </a:xfrm>
          <a:prstGeom prst="rect">
            <a:avLst/>
          </a:prstGeom>
        </p:spPr>
      </p:pic>
      <p:sp>
        <p:nvSpPr>
          <p:cNvPr id="7" name="Title 1">
            <a:extLst>
              <a:ext uri="{FF2B5EF4-FFF2-40B4-BE49-F238E27FC236}">
                <a16:creationId xmlns:a16="http://schemas.microsoft.com/office/drawing/2014/main" id="{42096A61-23FA-4600-9F27-1EDA4A87D70C}"/>
              </a:ext>
            </a:extLst>
          </p:cNvPr>
          <p:cNvSpPr>
            <a:spLocks noGrp="1"/>
          </p:cNvSpPr>
          <p:nvPr>
            <p:ph type="title"/>
          </p:nvPr>
        </p:nvSpPr>
        <p:spPr>
          <a:xfrm>
            <a:off x="200025" y="407988"/>
            <a:ext cx="8521700" cy="842962"/>
          </a:xfrm>
        </p:spPr>
        <p:txBody>
          <a:bodyPr/>
          <a:lstStyle/>
          <a:p>
            <a:r>
              <a:rPr lang="en-US" dirty="0"/>
              <a:t>Code cont.</a:t>
            </a:r>
          </a:p>
        </p:txBody>
      </p:sp>
    </p:spTree>
    <p:extLst>
      <p:ext uri="{BB962C8B-B14F-4D97-AF65-F5344CB8AC3E}">
        <p14:creationId xmlns:p14="http://schemas.microsoft.com/office/powerpoint/2010/main" val="158987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a:solidFill>
                  <a:srgbClr val="295269"/>
                </a:solidFill>
                <a:latin typeface="Roboto"/>
                <a:ea typeface="Roboto"/>
                <a:cs typeface="Roboto"/>
                <a:sym typeface="Roboto"/>
              </a:rPr>
              <a:t>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Background of </a:t>
            </a:r>
            <a:r>
              <a:rPr lang="en-US" sz="2400" b="0" i="0" u="none" strike="noStrike" cap="none" dirty="0" err="1">
                <a:solidFill>
                  <a:srgbClr val="222222"/>
                </a:solidFill>
                <a:highlight>
                  <a:srgbClr val="FFFFFF"/>
                </a:highlight>
                <a:latin typeface="Roboto"/>
                <a:ea typeface="Roboto"/>
                <a:cs typeface="Roboto"/>
                <a:sym typeface="Roboto"/>
              </a:rPr>
              <a:t>Warby</a:t>
            </a:r>
            <a:r>
              <a:rPr lang="en-US" sz="2400" b="0" i="0" u="none" strike="noStrike" cap="none" dirty="0">
                <a:solidFill>
                  <a:srgbClr val="222222"/>
                </a:solidFill>
                <a:highlight>
                  <a:srgbClr val="FFFFFF"/>
                </a:highlight>
                <a:latin typeface="Roboto"/>
                <a:ea typeface="Roboto"/>
                <a:cs typeface="Roboto"/>
                <a:sym typeface="Roboto"/>
              </a:rPr>
              <a:t> Parker</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Quiz Style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What is the </a:t>
            </a:r>
            <a:r>
              <a:rPr lang="en" sz="2400" dirty="0">
                <a:solidFill>
                  <a:srgbClr val="222222"/>
                </a:solidFill>
                <a:highlight>
                  <a:srgbClr val="FFFFFF"/>
                </a:highlight>
                <a:latin typeface="Roboto"/>
                <a:ea typeface="Roboto"/>
                <a:cs typeface="Roboto"/>
                <a:sym typeface="Roboto"/>
              </a:rPr>
              <a:t>Home Try-On Funnel</a:t>
            </a: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SQL Data Used</a:t>
            </a:r>
          </a:p>
          <a:p>
            <a:pPr marL="457200" marR="0" lvl="0" indent="-381000" algn="l" rtl="0">
              <a:lnSpc>
                <a:spcPct val="115000"/>
              </a:lnSpc>
              <a:spcBef>
                <a:spcPts val="0"/>
              </a:spcBef>
              <a:spcAft>
                <a:spcPts val="0"/>
              </a:spcAft>
              <a:buClr>
                <a:srgbClr val="222222"/>
              </a:buClr>
              <a:buSzPts val="2400"/>
              <a:buFont typeface="Roboto"/>
              <a:buAutoNum type="arabicPeriod"/>
            </a:pP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err="1">
                <a:solidFill>
                  <a:schemeClr val="lt1"/>
                </a:solidFill>
                <a:latin typeface="Roboto Black"/>
                <a:ea typeface="Roboto Black"/>
                <a:cs typeface="Roboto Black"/>
                <a:sym typeface="Roboto Black"/>
              </a:rPr>
              <a:t>Warby</a:t>
            </a:r>
            <a:r>
              <a:rPr lang="en-US" sz="4800" b="0" i="0" u="none" strike="noStrike" cap="none" dirty="0">
                <a:solidFill>
                  <a:schemeClr val="lt1"/>
                </a:solidFill>
                <a:latin typeface="Roboto Black"/>
                <a:ea typeface="Roboto Black"/>
                <a:cs typeface="Roboto Black"/>
                <a:sym typeface="Roboto Black"/>
              </a:rPr>
              <a:t> Parker Background</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C86B-97E5-411B-BA5A-9AEC042E21D6}"/>
              </a:ext>
            </a:extLst>
          </p:cNvPr>
          <p:cNvSpPr>
            <a:spLocks noGrp="1"/>
          </p:cNvSpPr>
          <p:nvPr>
            <p:ph type="title"/>
          </p:nvPr>
        </p:nvSpPr>
        <p:spPr/>
        <p:txBody>
          <a:bodyPr/>
          <a:lstStyle/>
          <a:p>
            <a:r>
              <a:rPr lang="en-US" u="sng" dirty="0" err="1"/>
              <a:t>Warby</a:t>
            </a:r>
            <a:r>
              <a:rPr lang="en-US" u="sng" dirty="0"/>
              <a:t> Parker Background</a:t>
            </a:r>
          </a:p>
        </p:txBody>
      </p:sp>
      <p:sp>
        <p:nvSpPr>
          <p:cNvPr id="3" name="Text Placeholder 2">
            <a:extLst>
              <a:ext uri="{FF2B5EF4-FFF2-40B4-BE49-F238E27FC236}">
                <a16:creationId xmlns:a16="http://schemas.microsoft.com/office/drawing/2014/main" id="{C1CD12D4-88E6-4441-AEA8-9E0B5616FBFE}"/>
              </a:ext>
            </a:extLst>
          </p:cNvPr>
          <p:cNvSpPr>
            <a:spLocks noGrp="1"/>
          </p:cNvSpPr>
          <p:nvPr>
            <p:ph type="body" idx="1"/>
          </p:nvPr>
        </p:nvSpPr>
        <p:spPr/>
        <p:txBody>
          <a:bodyPr/>
          <a:lstStyle/>
          <a:p>
            <a:r>
              <a:rPr lang="en-US" dirty="0"/>
              <a:t>Founded in 2010 and was named after 2 characters in a Jack Kerouac Journal</a:t>
            </a:r>
          </a:p>
          <a:p>
            <a:r>
              <a:rPr lang="en-US" dirty="0" err="1"/>
              <a:t>Warby</a:t>
            </a:r>
            <a:r>
              <a:rPr lang="en-US" dirty="0"/>
              <a:t> Parker’s goal is to deliver creative thinking, smart design, and doing good for the world</a:t>
            </a:r>
          </a:p>
          <a:p>
            <a:r>
              <a:rPr lang="en-US" dirty="0"/>
              <a:t>For every pair of optical sold, a pair is given to someone in need </a:t>
            </a:r>
          </a:p>
          <a:p>
            <a:endParaRPr lang="en-US" dirty="0"/>
          </a:p>
        </p:txBody>
      </p:sp>
    </p:spTree>
    <p:extLst>
      <p:ext uri="{BB962C8B-B14F-4D97-AF65-F5344CB8AC3E}">
        <p14:creationId xmlns:p14="http://schemas.microsoft.com/office/powerpoint/2010/main" val="1627757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lt1"/>
                </a:solidFill>
                <a:latin typeface="Roboto Black"/>
                <a:ea typeface="Roboto Black"/>
                <a:cs typeface="Roboto Black"/>
                <a:sym typeface="Roboto Black"/>
              </a:rPr>
              <a:t>Quiz Style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03926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E71E47-95A7-43AC-B232-FB84C359FA19}"/>
              </a:ext>
            </a:extLst>
          </p:cNvPr>
          <p:cNvPicPr>
            <a:picLocks noChangeAspect="1"/>
          </p:cNvPicPr>
          <p:nvPr/>
        </p:nvPicPr>
        <p:blipFill>
          <a:blip r:embed="rId2"/>
          <a:stretch>
            <a:fillRect/>
          </a:stretch>
        </p:blipFill>
        <p:spPr>
          <a:xfrm>
            <a:off x="5556466" y="2986438"/>
            <a:ext cx="3587534" cy="2157062"/>
          </a:xfrm>
          <a:prstGeom prst="rect">
            <a:avLst/>
          </a:prstGeom>
        </p:spPr>
      </p:pic>
      <p:pic>
        <p:nvPicPr>
          <p:cNvPr id="6" name="Picture 5">
            <a:extLst>
              <a:ext uri="{FF2B5EF4-FFF2-40B4-BE49-F238E27FC236}">
                <a16:creationId xmlns:a16="http://schemas.microsoft.com/office/drawing/2014/main" id="{B59DCA12-7311-4C87-AB2C-0755FED9A48F}"/>
              </a:ext>
            </a:extLst>
          </p:cNvPr>
          <p:cNvPicPr>
            <a:picLocks noChangeAspect="1"/>
          </p:cNvPicPr>
          <p:nvPr/>
        </p:nvPicPr>
        <p:blipFill>
          <a:blip r:embed="rId3"/>
          <a:stretch>
            <a:fillRect/>
          </a:stretch>
        </p:blipFill>
        <p:spPr>
          <a:xfrm>
            <a:off x="0" y="2972630"/>
            <a:ext cx="3484469" cy="2055322"/>
          </a:xfrm>
          <a:prstGeom prst="rect">
            <a:avLst/>
          </a:prstGeom>
        </p:spPr>
      </p:pic>
      <p:sp>
        <p:nvSpPr>
          <p:cNvPr id="2" name="Title 1">
            <a:extLst>
              <a:ext uri="{FF2B5EF4-FFF2-40B4-BE49-F238E27FC236}">
                <a16:creationId xmlns:a16="http://schemas.microsoft.com/office/drawing/2014/main" id="{381A02CB-1673-45C0-880F-D6C9D2B31A43}"/>
              </a:ext>
            </a:extLst>
          </p:cNvPr>
          <p:cNvSpPr>
            <a:spLocks noGrp="1"/>
          </p:cNvSpPr>
          <p:nvPr>
            <p:ph type="title"/>
          </p:nvPr>
        </p:nvSpPr>
        <p:spPr>
          <a:xfrm>
            <a:off x="311700" y="114786"/>
            <a:ext cx="8520600" cy="841800"/>
          </a:xfrm>
        </p:spPr>
        <p:txBody>
          <a:bodyPr/>
          <a:lstStyle/>
          <a:p>
            <a:r>
              <a:rPr lang="en-US" u="sng" dirty="0"/>
              <a:t>Quiz Funnel Results</a:t>
            </a:r>
          </a:p>
        </p:txBody>
      </p:sp>
      <p:pic>
        <p:nvPicPr>
          <p:cNvPr id="4" name="Picture 3">
            <a:extLst>
              <a:ext uri="{FF2B5EF4-FFF2-40B4-BE49-F238E27FC236}">
                <a16:creationId xmlns:a16="http://schemas.microsoft.com/office/drawing/2014/main" id="{12D1143C-AE2A-43A2-9110-57DD94AC25E3}"/>
              </a:ext>
            </a:extLst>
          </p:cNvPr>
          <p:cNvPicPr>
            <a:picLocks noChangeAspect="1"/>
          </p:cNvPicPr>
          <p:nvPr/>
        </p:nvPicPr>
        <p:blipFill>
          <a:blip r:embed="rId4"/>
          <a:stretch>
            <a:fillRect/>
          </a:stretch>
        </p:blipFill>
        <p:spPr>
          <a:xfrm>
            <a:off x="2853165" y="941662"/>
            <a:ext cx="3437670" cy="2059701"/>
          </a:xfrm>
          <a:prstGeom prst="rect">
            <a:avLst/>
          </a:prstGeom>
        </p:spPr>
      </p:pic>
    </p:spTree>
    <p:extLst>
      <p:ext uri="{BB962C8B-B14F-4D97-AF65-F5344CB8AC3E}">
        <p14:creationId xmlns:p14="http://schemas.microsoft.com/office/powerpoint/2010/main" val="1510417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F9FB-5569-4EDB-90F9-ADB0377C84C7}"/>
              </a:ext>
            </a:extLst>
          </p:cNvPr>
          <p:cNvSpPr>
            <a:spLocks noGrp="1"/>
          </p:cNvSpPr>
          <p:nvPr>
            <p:ph type="title"/>
          </p:nvPr>
        </p:nvSpPr>
        <p:spPr>
          <a:xfrm>
            <a:off x="0" y="122808"/>
            <a:ext cx="8520600" cy="572700"/>
          </a:xfrm>
        </p:spPr>
        <p:txBody>
          <a:bodyPr/>
          <a:lstStyle/>
          <a:p>
            <a:r>
              <a:rPr lang="en-US" u="sng" dirty="0"/>
              <a:t>Results From Style Quiz</a:t>
            </a:r>
          </a:p>
        </p:txBody>
      </p:sp>
      <p:sp>
        <p:nvSpPr>
          <p:cNvPr id="3" name="Text Placeholder 2">
            <a:extLst>
              <a:ext uri="{FF2B5EF4-FFF2-40B4-BE49-F238E27FC236}">
                <a16:creationId xmlns:a16="http://schemas.microsoft.com/office/drawing/2014/main" id="{7BB79ACC-C343-471A-B297-74F39B65CB1F}"/>
              </a:ext>
            </a:extLst>
          </p:cNvPr>
          <p:cNvSpPr>
            <a:spLocks noGrp="1"/>
          </p:cNvSpPr>
          <p:nvPr>
            <p:ph type="body" idx="1"/>
          </p:nvPr>
        </p:nvSpPr>
        <p:spPr>
          <a:xfrm>
            <a:off x="148721" y="3194304"/>
            <a:ext cx="8808593" cy="1826388"/>
          </a:xfrm>
        </p:spPr>
        <p:txBody>
          <a:bodyPr/>
          <a:lstStyle/>
          <a:p>
            <a:r>
              <a:rPr lang="en-US" dirty="0"/>
              <a:t>Only 54% of all potential consumers actually completed the quiz.</a:t>
            </a:r>
          </a:p>
          <a:p>
            <a:r>
              <a:rPr lang="en-US" dirty="0"/>
              <a:t>Question 5 may be too complicated for consumers to answer on spot or are not comfortable with sharing.</a:t>
            </a:r>
          </a:p>
          <a:p>
            <a:r>
              <a:rPr lang="en-US" dirty="0"/>
              <a:t>Questions 3 &amp; 4 have similar completion rates suggesting they are good questions to follow each other with.</a:t>
            </a:r>
          </a:p>
          <a:p>
            <a:endParaRPr lang="en-US" dirty="0"/>
          </a:p>
        </p:txBody>
      </p:sp>
      <p:pic>
        <p:nvPicPr>
          <p:cNvPr id="5" name="Picture 4">
            <a:extLst>
              <a:ext uri="{FF2B5EF4-FFF2-40B4-BE49-F238E27FC236}">
                <a16:creationId xmlns:a16="http://schemas.microsoft.com/office/drawing/2014/main" id="{EEAC5DE8-4FB3-42DA-B6C0-7B31832836F5}"/>
              </a:ext>
            </a:extLst>
          </p:cNvPr>
          <p:cNvPicPr>
            <a:picLocks noChangeAspect="1"/>
          </p:cNvPicPr>
          <p:nvPr/>
        </p:nvPicPr>
        <p:blipFill>
          <a:blip r:embed="rId2"/>
          <a:stretch>
            <a:fillRect/>
          </a:stretch>
        </p:blipFill>
        <p:spPr>
          <a:xfrm>
            <a:off x="4285615" y="305688"/>
            <a:ext cx="4553585" cy="2705478"/>
          </a:xfrm>
          <a:prstGeom prst="rect">
            <a:avLst/>
          </a:prstGeom>
        </p:spPr>
      </p:pic>
      <p:pic>
        <p:nvPicPr>
          <p:cNvPr id="7" name="Picture 6">
            <a:extLst>
              <a:ext uri="{FF2B5EF4-FFF2-40B4-BE49-F238E27FC236}">
                <a16:creationId xmlns:a16="http://schemas.microsoft.com/office/drawing/2014/main" id="{FE598EA0-EBC6-4DB4-9664-0A4765ACA048}"/>
              </a:ext>
            </a:extLst>
          </p:cNvPr>
          <p:cNvPicPr>
            <a:picLocks noChangeAspect="1"/>
          </p:cNvPicPr>
          <p:nvPr/>
        </p:nvPicPr>
        <p:blipFill>
          <a:blip r:embed="rId3"/>
          <a:stretch>
            <a:fillRect/>
          </a:stretch>
        </p:blipFill>
        <p:spPr>
          <a:xfrm>
            <a:off x="304800" y="788882"/>
            <a:ext cx="3535680" cy="2405422"/>
          </a:xfrm>
          <a:prstGeom prst="rect">
            <a:avLst/>
          </a:prstGeom>
        </p:spPr>
      </p:pic>
    </p:spTree>
    <p:extLst>
      <p:ext uri="{BB962C8B-B14F-4D97-AF65-F5344CB8AC3E}">
        <p14:creationId xmlns:p14="http://schemas.microsoft.com/office/powerpoint/2010/main" val="3424138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lt1"/>
                </a:solidFill>
                <a:latin typeface="Roboto Black"/>
                <a:ea typeface="Roboto Black"/>
                <a:cs typeface="Roboto Black"/>
                <a:sym typeface="Roboto Black"/>
              </a:rPr>
              <a:t>What is the Home Try-On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75211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BFCA-AF70-4D1E-9CF9-F3D054B15F10}"/>
              </a:ext>
            </a:extLst>
          </p:cNvPr>
          <p:cNvSpPr>
            <a:spLocks noGrp="1"/>
          </p:cNvSpPr>
          <p:nvPr>
            <p:ph type="title"/>
          </p:nvPr>
        </p:nvSpPr>
        <p:spPr/>
        <p:txBody>
          <a:bodyPr/>
          <a:lstStyle/>
          <a:p>
            <a:r>
              <a:rPr lang="en-US" dirty="0"/>
              <a:t>Quiz Funnel </a:t>
            </a:r>
          </a:p>
        </p:txBody>
      </p:sp>
      <p:sp>
        <p:nvSpPr>
          <p:cNvPr id="3" name="Text Placeholder 2">
            <a:extLst>
              <a:ext uri="{FF2B5EF4-FFF2-40B4-BE49-F238E27FC236}">
                <a16:creationId xmlns:a16="http://schemas.microsoft.com/office/drawing/2014/main" id="{15C1430B-9E24-4054-8273-F071D2310FB1}"/>
              </a:ext>
            </a:extLst>
          </p:cNvPr>
          <p:cNvSpPr>
            <a:spLocks noGrp="1"/>
          </p:cNvSpPr>
          <p:nvPr>
            <p:ph type="body" idx="1"/>
          </p:nvPr>
        </p:nvSpPr>
        <p:spPr/>
        <p:txBody>
          <a:bodyPr/>
          <a:lstStyle/>
          <a:p>
            <a:r>
              <a:rPr lang="en-US" dirty="0"/>
              <a:t>An A/B test was given in order to determine whether consumers were more prone to purchasing a pair of glasses given they were allowed to try 3 or 5 pairs of glasses</a:t>
            </a:r>
          </a:p>
          <a:p>
            <a:endParaRPr lang="en-US" dirty="0"/>
          </a:p>
        </p:txBody>
      </p:sp>
      <p:pic>
        <p:nvPicPr>
          <p:cNvPr id="5" name="Picture 4">
            <a:extLst>
              <a:ext uri="{FF2B5EF4-FFF2-40B4-BE49-F238E27FC236}">
                <a16:creationId xmlns:a16="http://schemas.microsoft.com/office/drawing/2014/main" id="{F4DE6D0F-BC3A-48D1-AFF7-EA15DF86DEFB}"/>
              </a:ext>
            </a:extLst>
          </p:cNvPr>
          <p:cNvPicPr>
            <a:picLocks noChangeAspect="1"/>
          </p:cNvPicPr>
          <p:nvPr/>
        </p:nvPicPr>
        <p:blipFill>
          <a:blip r:embed="rId2"/>
          <a:stretch>
            <a:fillRect/>
          </a:stretch>
        </p:blipFill>
        <p:spPr>
          <a:xfrm>
            <a:off x="570766" y="2228654"/>
            <a:ext cx="7783011" cy="1762371"/>
          </a:xfrm>
          <a:prstGeom prst="rect">
            <a:avLst/>
          </a:prstGeom>
        </p:spPr>
      </p:pic>
      <p:sp>
        <p:nvSpPr>
          <p:cNvPr id="6" name="TextBox 5">
            <a:extLst>
              <a:ext uri="{FF2B5EF4-FFF2-40B4-BE49-F238E27FC236}">
                <a16:creationId xmlns:a16="http://schemas.microsoft.com/office/drawing/2014/main" id="{2DB1F8A6-2107-470F-BF23-C378E819AA89}"/>
              </a:ext>
            </a:extLst>
          </p:cNvPr>
          <p:cNvSpPr txBox="1"/>
          <p:nvPr/>
        </p:nvSpPr>
        <p:spPr>
          <a:xfrm>
            <a:off x="719328" y="3991025"/>
            <a:ext cx="8230138" cy="738664"/>
          </a:xfrm>
          <a:prstGeom prst="rect">
            <a:avLst/>
          </a:prstGeom>
          <a:noFill/>
        </p:spPr>
        <p:txBody>
          <a:bodyPr wrap="none" rtlCol="0">
            <a:spAutoFit/>
          </a:bodyPr>
          <a:lstStyle/>
          <a:p>
            <a:r>
              <a:rPr lang="en-US" dirty="0"/>
              <a:t>Consumers first take the style quiz, are then allowed to move on to the Home Try-On phase, and then</a:t>
            </a:r>
          </a:p>
          <a:p>
            <a:r>
              <a:rPr lang="en-US" dirty="0"/>
              <a:t>Move onto purchasing the product. The Funnel allows us to determine whether they complete the </a:t>
            </a:r>
          </a:p>
          <a:p>
            <a:r>
              <a:rPr lang="en-US" dirty="0"/>
              <a:t>Purchase or not and at which phase consumers felt they should not buy the product anymore. </a:t>
            </a:r>
          </a:p>
        </p:txBody>
      </p:sp>
    </p:spTree>
    <p:extLst>
      <p:ext uri="{BB962C8B-B14F-4D97-AF65-F5344CB8AC3E}">
        <p14:creationId xmlns:p14="http://schemas.microsoft.com/office/powerpoint/2010/main" val="40945890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442</Words>
  <Application>Microsoft Office PowerPoint</Application>
  <PresentationFormat>On-screen Show (16:9)</PresentationFormat>
  <Paragraphs>54</Paragraphs>
  <Slides>18</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Roboto Thin</vt:lpstr>
      <vt:lpstr>Arial Rounded MT Bold</vt:lpstr>
      <vt:lpstr>Roboto</vt:lpstr>
      <vt:lpstr>Dosis</vt:lpstr>
      <vt:lpstr>Arial</vt:lpstr>
      <vt:lpstr>Bernard MT Condensed</vt:lpstr>
      <vt:lpstr>Roboto Black</vt:lpstr>
      <vt:lpstr>Simple Light</vt:lpstr>
      <vt:lpstr>Simple Light</vt:lpstr>
      <vt:lpstr>Simple Light</vt:lpstr>
      <vt:lpstr>PowerPoint Presentation</vt:lpstr>
      <vt:lpstr>Table of Contents</vt:lpstr>
      <vt:lpstr>PowerPoint Presentation</vt:lpstr>
      <vt:lpstr>Warby Parker Background</vt:lpstr>
      <vt:lpstr>PowerPoint Presentation</vt:lpstr>
      <vt:lpstr>Quiz Funnel Results</vt:lpstr>
      <vt:lpstr>Results From Style Quiz</vt:lpstr>
      <vt:lpstr>PowerPoint Presentation</vt:lpstr>
      <vt:lpstr>Quiz Funnel </vt:lpstr>
      <vt:lpstr>Conversion Rates</vt:lpstr>
      <vt:lpstr>Consumers who took 5 pairs of glasses had a higher chance of purchasing a pair of glasses than those who opted to take only 3 pairs of glasses (A/B Test) </vt:lpstr>
      <vt:lpstr>Recommendations </vt:lpstr>
      <vt:lpstr>PowerPoint Presentation</vt:lpstr>
      <vt:lpstr>PowerPoint Presentation</vt:lpstr>
      <vt:lpstr>Code cont.</vt:lpstr>
      <vt:lpstr>Code cont.</vt:lpstr>
      <vt:lpstr>Code cont.</vt:lpstr>
      <vt:lpstr>Code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Samie Belal</dc:creator>
  <cp:lastModifiedBy>Belal, Samie</cp:lastModifiedBy>
  <cp:revision>13</cp:revision>
  <dcterms:modified xsi:type="dcterms:W3CDTF">2018-07-17T22:24:09Z</dcterms:modified>
</cp:coreProperties>
</file>